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7F11381-2C5A-4379-9F4E-FF0D36ACB2B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57E5A30-4A97-4F58-A9B2-D4E780C2592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B75AFA8-BA25-49AC-8DB3-6F820D4969F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95E55E4-296A-44D3-BFED-36DB18C425F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AF0E13F-D661-4E4A-8A33-1C85E54E2C0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2DA4A40-BE94-4878-B1F0-BA7DCC4F82B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A835445-54C3-46F4-9305-967F8BE6BAB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B849F0A-7799-48BF-9ACC-F6AFDEF7A06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EFDE5B0-CE75-4EA7-8BE3-767B1D856F4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7680" cy="635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6FB5BCE-CBB3-4133-AB51-85436DFC9C4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38C5B3A-BD3B-4171-8B4B-57B74FD0B46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752EC86-D089-48DA-91FA-E4EDD615C54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0EDE544-E074-40AE-AC92-11CBCD88680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241714C-C8CE-44AD-A208-6ED358D27D6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A7D3700-E3CD-44EA-B1C6-E2A851FCE93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52AE1FA-CF1C-454B-8363-F66CF2AA538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C0745AD-B637-4261-8E07-3C912758418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673D9CB-846B-4C0B-9442-70B7B6D5535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C621F2D-2A9B-45D5-A38A-18C096FCB05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58D62FC-5178-45EA-961C-3BB372CD582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A4D52D9-E115-4FB3-9C62-832626E09D4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FD523A5-C1BA-4C02-8176-FD12AB5365A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E358F2F-EF7F-4358-97C4-383706012FB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7680" cy="635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41F4604-57B0-41B4-A018-021CB65986A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70DBB24-3C33-442C-96A8-8ECE4D9447F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1AE1087-1127-4684-87BB-F32B0DB7C1D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D38C438-77EC-49BD-B9BC-9BAF6E3F42E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EB04643-5C4A-48B2-9067-B36C7977830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02FE775-7778-4A93-987E-A029CA05161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E91E365-86C2-4EA7-85C2-9D1E522749A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6EC5EAB-3CFE-45A5-8311-741E6D4A19D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6459E67-2301-43BA-843F-1A1270DE228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7680" cy="635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5A821E6-5240-46BB-A04A-C7C427E4953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BB6CF53-B47E-409C-90A4-128149A4184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9E3C5C3-6B47-4E9B-B435-A2909679792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32D6D2B-62BC-4722-B11B-29818DBAB49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hidden="1"/>
          <p:cNvSpPr/>
          <p:nvPr/>
        </p:nvSpPr>
        <p:spPr>
          <a:xfrm>
            <a:off x="234720" y="237600"/>
            <a:ext cx="11721960" cy="638172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" name="Rectangle 7" hidden="1"/>
          <p:cNvSpPr/>
          <p:nvPr/>
        </p:nvSpPr>
        <p:spPr>
          <a:xfrm>
            <a:off x="371880" y="374760"/>
            <a:ext cx="11447640" cy="6107400"/>
          </a:xfrm>
          <a:prstGeom prst="rect">
            <a:avLst/>
          </a:prstGeom>
          <a:noFill/>
          <a:ln w="6350" cap="sq">
            <a:solidFill>
              <a:srgbClr val="40404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" name="Rectangle 15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blipFill rotWithShape="0">
            <a:blip r:embed="rId14">
              <a:alphaModFix amt="40000"/>
            </a:blip>
            <a:srcRect/>
            <a:tile tx="1947830" ty="331545" sx="84997" sy="84997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307880" y="1267560"/>
            <a:ext cx="9575640" cy="430740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50760" algn="ctr" rotWithShape="0">
              <a:srgbClr val="000000">
                <a:alpha val="6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1447920" y="1411560"/>
            <a:ext cx="9295560" cy="4034160"/>
          </a:xfrm>
          <a:prstGeom prst="rect">
            <a:avLst/>
          </a:prstGeom>
          <a:noFill/>
          <a:ln w="6350" cap="sq">
            <a:solidFill>
              <a:srgbClr val="40404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" name="Rectangle 14"/>
          <p:cNvSpPr/>
          <p:nvPr/>
        </p:nvSpPr>
        <p:spPr>
          <a:xfrm>
            <a:off x="5135760" y="1267560"/>
            <a:ext cx="1919520" cy="7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5249880" y="1267560"/>
            <a:ext cx="1692000" cy="645480"/>
            <a:chOff x="5249880" y="1267560"/>
            <a:chExt cx="1692000" cy="645480"/>
          </a:xfrm>
        </p:grpSpPr>
        <p:cxnSp>
          <p:nvCxnSpPr>
            <p:cNvPr id="7" name="Straight Connector 16"/>
            <p:cNvCxnSpPr/>
            <p:nvPr/>
          </p:nvCxnSpPr>
          <p:spPr>
            <a:xfrm>
              <a:off x="5249880" y="1267560"/>
              <a:ext cx="720" cy="640800"/>
            </a:xfrm>
            <a:prstGeom prst="straightConnector1">
              <a:avLst/>
            </a:prstGeom>
            <a:ln w="0">
              <a:solidFill>
                <a:srgbClr val="262626"/>
              </a:solidFill>
            </a:ln>
          </p:spPr>
        </p:cxnSp>
        <p:cxnSp>
          <p:nvCxnSpPr>
            <p:cNvPr id="8" name="Straight Connector 17"/>
            <p:cNvCxnSpPr/>
            <p:nvPr/>
          </p:nvCxnSpPr>
          <p:spPr>
            <a:xfrm>
              <a:off x="6941520" y="1267560"/>
              <a:ext cx="720" cy="640800"/>
            </a:xfrm>
            <a:prstGeom prst="straightConnector1">
              <a:avLst/>
            </a:prstGeom>
            <a:ln w="0">
              <a:solidFill>
                <a:srgbClr val="262626"/>
              </a:solidFill>
            </a:ln>
          </p:spPr>
        </p:cxnSp>
        <p:cxnSp>
          <p:nvCxnSpPr>
            <p:cNvPr id="9" name="Straight Connector 18"/>
            <p:cNvCxnSpPr/>
            <p:nvPr/>
          </p:nvCxnSpPr>
          <p:spPr>
            <a:xfrm>
              <a:off x="5249880" y="1912680"/>
              <a:ext cx="1692360" cy="720"/>
            </a:xfrm>
            <a:prstGeom prst="straightConnector1">
              <a:avLst/>
            </a:prstGeom>
            <a:ln w="0">
              <a:solidFill>
                <a:srgbClr val="262626"/>
              </a:solidFill>
            </a:ln>
          </p:spPr>
        </p:cxnSp>
      </p:grp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ftr" idx="1"/>
          </p:nvPr>
        </p:nvSpPr>
        <p:spPr>
          <a:xfrm>
            <a:off x="1454040" y="5212080"/>
            <a:ext cx="5904720" cy="227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sldNum" idx="2"/>
          </p:nvPr>
        </p:nvSpPr>
        <p:spPr>
          <a:xfrm>
            <a:off x="8606880" y="5212080"/>
            <a:ext cx="2111040" cy="227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70707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6BF74B0-6D1F-4DA2-8053-ECC54AC5AFBA}" type="slidenum">
              <a:rPr lang="en-US" sz="1000" b="0" strike="noStrike" spc="-1">
                <a:solidFill>
                  <a:srgbClr val="707070"/>
                </a:solidFill>
                <a:latin typeface="Garamond"/>
              </a:rPr>
              <a:t>‹#›</a:t>
            </a:fld>
            <a:endParaRPr lang="ru-RU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dt" idx="3"/>
          </p:nvPr>
        </p:nvSpPr>
        <p:spPr>
          <a:xfrm>
            <a:off x="5318640" y="1341360"/>
            <a:ext cx="1553760" cy="52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6"/>
          <p:cNvSpPr/>
          <p:nvPr/>
        </p:nvSpPr>
        <p:spPr>
          <a:xfrm>
            <a:off x="234720" y="237600"/>
            <a:ext cx="11721960" cy="638172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2" name="Rectangle 7"/>
          <p:cNvSpPr/>
          <p:nvPr/>
        </p:nvSpPr>
        <p:spPr>
          <a:xfrm>
            <a:off x="371880" y="374760"/>
            <a:ext cx="11447640" cy="6107400"/>
          </a:xfrm>
          <a:prstGeom prst="rect">
            <a:avLst/>
          </a:prstGeom>
          <a:noFill/>
          <a:ln w="6350" cap="sq">
            <a:solidFill>
              <a:srgbClr val="40404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7680" cy="137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4" name="PlaceHolder 2"/>
          <p:cNvSpPr>
            <a:spLocks noGrp="1"/>
          </p:cNvSpPr>
          <p:nvPr>
            <p:ph type="ftr" idx="4"/>
          </p:nvPr>
        </p:nvSpPr>
        <p:spPr>
          <a:xfrm>
            <a:off x="3489840" y="6214680"/>
            <a:ext cx="5211360" cy="255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55" name="PlaceHolder 3"/>
          <p:cNvSpPr>
            <a:spLocks noGrp="1"/>
          </p:cNvSpPr>
          <p:nvPr>
            <p:ph type="sldNum" idx="5"/>
          </p:nvPr>
        </p:nvSpPr>
        <p:spPr>
          <a:xfrm>
            <a:off x="10348560" y="6214680"/>
            <a:ext cx="1462320" cy="255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40404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324A33-F81F-4679-A0F8-832A6E84EB2A}" type="slidenum">
              <a:rPr lang="en-US" sz="1000" b="0" strike="noStrike" spc="-1">
                <a:solidFill>
                  <a:srgbClr val="404040"/>
                </a:solidFill>
                <a:latin typeface="Garamond"/>
              </a:rPr>
              <a:t>‹#›</a:t>
            </a:fld>
            <a:endParaRPr lang="ru-RU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dt" idx="6"/>
          </p:nvPr>
        </p:nvSpPr>
        <p:spPr>
          <a:xfrm>
            <a:off x="389520" y="6214680"/>
            <a:ext cx="2742480" cy="255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6"/>
          <p:cNvSpPr/>
          <p:nvPr/>
        </p:nvSpPr>
        <p:spPr>
          <a:xfrm>
            <a:off x="234720" y="237600"/>
            <a:ext cx="11721960" cy="638172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5" name="Rectangle 7"/>
          <p:cNvSpPr/>
          <p:nvPr/>
        </p:nvSpPr>
        <p:spPr>
          <a:xfrm>
            <a:off x="371880" y="374760"/>
            <a:ext cx="11447640" cy="6107400"/>
          </a:xfrm>
          <a:prstGeom prst="rect">
            <a:avLst/>
          </a:prstGeom>
          <a:noFill/>
          <a:ln w="6350" cap="sq">
            <a:solidFill>
              <a:srgbClr val="40404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6" name="PlaceHolder 1"/>
          <p:cNvSpPr>
            <a:spLocks noGrp="1"/>
          </p:cNvSpPr>
          <p:nvPr>
            <p:ph type="ftr" idx="7"/>
          </p:nvPr>
        </p:nvSpPr>
        <p:spPr>
          <a:xfrm>
            <a:off x="3489840" y="6214680"/>
            <a:ext cx="5211360" cy="255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sldNum" idx="8"/>
          </p:nvPr>
        </p:nvSpPr>
        <p:spPr>
          <a:xfrm>
            <a:off x="10348560" y="6214680"/>
            <a:ext cx="1462320" cy="255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rgbClr val="404040"/>
                </a:solidFill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7249F8A-5AAC-41A8-A3BB-E7FE51D006F2}" type="slidenum">
              <a:rPr lang="en-US" sz="1000" b="0" strike="noStrike" spc="-1">
                <a:solidFill>
                  <a:srgbClr val="404040"/>
                </a:solidFill>
                <a:latin typeface="Garamond"/>
              </a:rPr>
              <a:t>‹#›</a:t>
            </a:fld>
            <a:endParaRPr lang="ru-RU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dt" idx="9"/>
          </p:nvPr>
        </p:nvSpPr>
        <p:spPr>
          <a:xfrm>
            <a:off x="389520" y="6214680"/>
            <a:ext cx="2742480" cy="255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9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1562040" y="6415560"/>
            <a:ext cx="9070200" cy="32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600" b="0" strike="noStrike" spc="75">
                <a:solidFill>
                  <a:srgbClr val="000000"/>
                </a:solidFill>
                <a:latin typeface="Times New Roman"/>
              </a:rPr>
              <a:t>г.о. КОТЕЛЬНИКИ 2024г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Box 4"/>
          <p:cNvSpPr/>
          <p:nvPr/>
        </p:nvSpPr>
        <p:spPr>
          <a:xfrm>
            <a:off x="1298520" y="1309680"/>
            <a:ext cx="9551520" cy="45382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Муниципальное бюджетное  общеобразовательное учреждение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«</a:t>
            </a:r>
            <a:r>
              <a:rPr lang="ru-RU" sz="1400" b="0" strike="noStrike" cap="all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Котельниковская</a:t>
            </a:r>
            <a:r>
              <a:rPr lang="ru-RU" sz="14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 средняя общеобразовательная школа №1 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имени Героя Советского Союза Л.Д. Чурилова»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140053, Московская обл., </a:t>
            </a:r>
            <a:r>
              <a:rPr lang="ru-RU" sz="1400" b="0" strike="noStrike" cap="all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г.о</a:t>
            </a:r>
            <a:r>
              <a:rPr lang="ru-RU" sz="14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. Котельники, микрорайон Силикат, д. 33,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9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                    </a:t>
            </a:r>
            <a:r>
              <a:rPr lang="ru-RU" sz="9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тел</a:t>
            </a:r>
            <a:r>
              <a:rPr lang="en-US" sz="9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. 8(495)554-34-69,  </a:t>
            </a:r>
            <a:r>
              <a:rPr lang="en-US" sz="8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E-mail: ktln_mbouksosh1@mosreg.ru</a:t>
            </a:r>
            <a:r>
              <a:rPr sz="1400" dirty="0"/>
              <a:t/>
            </a:r>
            <a:br>
              <a:rPr sz="1400" dirty="0"/>
            </a:br>
            <a:r>
              <a:rPr sz="2000" dirty="0"/>
              <a:t/>
            </a:r>
            <a:br>
              <a:rPr sz="2000" dirty="0"/>
            </a:br>
            <a:r>
              <a:rPr lang="ru-RU" sz="20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ВЫСТУПЛЕНИЕ НА СЕМИНАРЕ на тему:</a:t>
            </a:r>
            <a:r>
              <a:rPr lang="ru-RU" sz="24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sz="2400" dirty="0"/>
              <a:t/>
            </a:r>
            <a:br>
              <a:rPr sz="2400" dirty="0"/>
            </a:br>
            <a:r>
              <a:rPr lang="ru-RU" sz="2400" b="0" strike="noStrike" cap="all" spc="-1" dirty="0">
                <a:solidFill>
                  <a:srgbClr val="000000"/>
                </a:solidFill>
                <a:latin typeface="Calibri"/>
                <a:ea typeface="Calibri"/>
              </a:rPr>
              <a:t>    </a:t>
            </a:r>
            <a:r>
              <a:rPr lang="ru-RU" sz="2800" b="1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«Особенности организации групповой             работы в классах с полиэтническим                               составом учащихся»</a:t>
            </a:r>
            <a:r>
              <a:rPr sz="2400" dirty="0"/>
              <a:t/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r>
              <a:rPr lang="ru-RU" sz="24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    </a:t>
            </a:r>
            <a:r>
              <a:rPr lang="ru-RU" sz="1600" b="0" strike="noStrike" cap="all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Подготовила </a:t>
            </a:r>
            <a:r>
              <a:rPr lang="ru-RU" sz="16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учитель начальных классов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r>
              <a:rPr lang="ru-RU" sz="1600" b="0" strike="noStrike" cap="all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МБОУ </a:t>
            </a:r>
            <a:r>
              <a:rPr lang="ru-RU" sz="1600" b="0" strike="noStrike" cap="all" spc="-1" dirty="0">
                <a:solidFill>
                  <a:srgbClr val="000000"/>
                </a:solidFill>
                <a:latin typeface="Times New Roman"/>
                <a:ea typeface="Times New Roman"/>
              </a:rPr>
              <a:t>КСОШ №1 Васильева </a:t>
            </a: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cap="all" spc="-1" dirty="0">
                <a:solidFill>
                  <a:srgbClr val="000000"/>
                </a:solidFill>
                <a:latin typeface="Times New Roman"/>
                <a:ea typeface="Calibri"/>
              </a:rPr>
              <a:t>Татьяна Владимировна</a:t>
            </a:r>
            <a:r>
              <a:rPr lang="ru-RU" sz="1600" b="0" strike="noStrike" cap="all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sz="1600" dirty="0"/>
              <a:t/>
            </a:r>
            <a:br>
              <a:rPr sz="1600" dirty="0"/>
            </a:b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5"/>
          <p:cNvSpPr/>
          <p:nvPr/>
        </p:nvSpPr>
        <p:spPr>
          <a:xfrm>
            <a:off x="488160" y="455760"/>
            <a:ext cx="44726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3" name="TextBox 16"/>
          <p:cNvSpPr/>
          <p:nvPr/>
        </p:nvSpPr>
        <p:spPr>
          <a:xfrm>
            <a:off x="3047400" y="2461680"/>
            <a:ext cx="6093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Заголовок 4"/>
          <p:cNvSpPr/>
          <p:nvPr/>
        </p:nvSpPr>
        <p:spPr>
          <a:xfrm>
            <a:off x="762120" y="713160"/>
            <a:ext cx="6322680" cy="729360"/>
          </a:xfrm>
          <a:prstGeom prst="rect">
            <a:avLst/>
          </a:prstGeom>
          <a:solidFill>
            <a:srgbClr val="F2F2F2"/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Microsoft YaHei"/>
              </a:rPr>
              <a:t> Результат, продукт групповой работы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Овал 174"/>
          <p:cNvSpPr/>
          <p:nvPr/>
        </p:nvSpPr>
        <p:spPr>
          <a:xfrm>
            <a:off x="2741760" y="198108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ПРОДОЛЖЕНИЕ РАССКАЗА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Овал 175"/>
          <p:cNvSpPr/>
          <p:nvPr/>
        </p:nvSpPr>
        <p:spPr>
          <a:xfrm>
            <a:off x="4933800" y="519768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СКАЗКА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Овал 176"/>
          <p:cNvSpPr/>
          <p:nvPr/>
        </p:nvSpPr>
        <p:spPr>
          <a:xfrm>
            <a:off x="5626080" y="346824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СОВЕТЫ ГЕРОЮ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Овал 177"/>
          <p:cNvSpPr/>
          <p:nvPr/>
        </p:nvSpPr>
        <p:spPr>
          <a:xfrm>
            <a:off x="577440" y="533268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ПАМЯТКА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Овал 178"/>
          <p:cNvSpPr/>
          <p:nvPr/>
        </p:nvSpPr>
        <p:spPr>
          <a:xfrm>
            <a:off x="6374880" y="182700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ПОМОЩЬ ПЛАНЕТЕ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Овал 179"/>
          <p:cNvSpPr/>
          <p:nvPr/>
        </p:nvSpPr>
        <p:spPr>
          <a:xfrm>
            <a:off x="498960" y="338004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ИНСЦЕНИРОВКА СКАЗКИ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Овал 180"/>
          <p:cNvSpPr/>
          <p:nvPr/>
        </p:nvSpPr>
        <p:spPr>
          <a:xfrm>
            <a:off x="8632800" y="332064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ПЛАКАТ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Овал 181"/>
          <p:cNvSpPr/>
          <p:nvPr/>
        </p:nvSpPr>
        <p:spPr>
          <a:xfrm>
            <a:off x="2880720" y="421488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ПРАВИЛО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Овал 182"/>
          <p:cNvSpPr/>
          <p:nvPr/>
        </p:nvSpPr>
        <p:spPr>
          <a:xfrm>
            <a:off x="8628840" y="519372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КЛАСТЕР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Овал 183"/>
          <p:cNvSpPr/>
          <p:nvPr/>
        </p:nvSpPr>
        <p:spPr>
          <a:xfrm>
            <a:off x="8984520" y="1346760"/>
            <a:ext cx="2188440" cy="874800"/>
          </a:xfrm>
          <a:prstGeom prst="ellipse">
            <a:avLst/>
          </a:prstGeom>
          <a:solidFill>
            <a:schemeClr val="accent1"/>
          </a:solidFill>
          <a:ln w="0">
            <a:solidFill>
              <a:srgbClr val="3A5A7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ЗНАКИ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28560" y="681480"/>
            <a:ext cx="1924560" cy="115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</a:rPr>
              <a:t>   Рефлексия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Рисунок 185"/>
          <p:cNvPicPr/>
          <p:nvPr/>
        </p:nvPicPr>
        <p:blipFill>
          <a:blip r:embed="rId2"/>
          <a:srcRect l="7260" t="21156" r="3370"/>
          <a:stretch/>
        </p:blipFill>
        <p:spPr>
          <a:xfrm>
            <a:off x="628200" y="2754000"/>
            <a:ext cx="5180760" cy="342756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186"/>
          <p:cNvPicPr/>
          <p:nvPr/>
        </p:nvPicPr>
        <p:blipFill>
          <a:blip r:embed="rId3"/>
          <a:srcRect l="8249" t="22066" b="5"/>
          <a:stretch/>
        </p:blipFill>
        <p:spPr>
          <a:xfrm>
            <a:off x="6055920" y="2673720"/>
            <a:ext cx="5454720" cy="3481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2673720" y="972720"/>
            <a:ext cx="6189120" cy="92844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6C8293"/>
            </a:solidFill>
            <a:round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Garamond"/>
              </a:rPr>
              <a:t>Минусы и плюсы применения групповой формы работы в классе с полиэтническим составом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TextBox 7"/>
          <p:cNvSpPr/>
          <p:nvPr/>
        </p:nvSpPr>
        <p:spPr>
          <a:xfrm>
            <a:off x="481680" y="2179080"/>
            <a:ext cx="2472120" cy="4122752"/>
          </a:xfrm>
          <a:prstGeom prst="rect">
            <a:avLst/>
          </a:prstGeom>
          <a:gradFill rotWithShape="0">
            <a:gsLst>
              <a:gs pos="0">
                <a:srgbClr val="C9D9D4"/>
              </a:gs>
              <a:gs pos="100000">
                <a:srgbClr val="B7CBC6"/>
              </a:gs>
            </a:gsLst>
            <a:lin ang="5400000"/>
          </a:gradFill>
          <a:ln>
            <a:solidFill>
              <a:srgbClr val="7BA79D"/>
            </a:solidFill>
            <a:rou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              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               </a:t>
            </a:r>
            <a:r>
              <a:rPr lang="ru-RU" sz="2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 -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- Групповой работе нужно учить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DejaVu Sans"/>
              </a:rPr>
              <a:t>- Организация требует определённых усилий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DejaVu Sans"/>
              </a:rPr>
              <a:t>- Некоторые ученики могут пользоваться результатом </a:t>
            </a:r>
            <a:r>
              <a:rPr lang="ru-RU" sz="1800" b="0" strike="noStrike" spc="-1" dirty="0" err="1">
                <a:solidFill>
                  <a:srgbClr val="333333"/>
                </a:solidFill>
                <a:latin typeface="Times New Roman"/>
                <a:ea typeface="DejaVu Sans"/>
              </a:rPr>
              <a:t>др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DejaVu Sans"/>
              </a:rPr>
              <a:t>- Разделение на группы для некоторых детей может быть болезненным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TextBox 9"/>
          <p:cNvSpPr/>
          <p:nvPr/>
        </p:nvSpPr>
        <p:spPr>
          <a:xfrm>
            <a:off x="8983416" y="1641021"/>
            <a:ext cx="2527224" cy="4676750"/>
          </a:xfrm>
          <a:prstGeom prst="rect">
            <a:avLst/>
          </a:prstGeom>
          <a:gradFill rotWithShape="0">
            <a:gsLst>
              <a:gs pos="0">
                <a:srgbClr val="C9D9D4"/>
              </a:gs>
              <a:gs pos="100000">
                <a:srgbClr val="B7CBC6"/>
              </a:gs>
            </a:gsLst>
            <a:lin ang="5400000"/>
          </a:gradFill>
          <a:ln>
            <a:solidFill>
              <a:srgbClr val="7BA79D"/>
            </a:solidFill>
            <a:rou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       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                  </a:t>
            </a:r>
            <a:r>
              <a:rPr lang="ru-RU" sz="2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+ 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                  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Microsoft YaHei"/>
              </a:rPr>
              <a:t>- Повышается учебная и познавательная мотивация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DejaVu Sans"/>
              </a:rPr>
              <a:t>- В группе повышается обучаемость, эффективность усвоения и актуализации знаний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DejaVu Sans"/>
              </a:rPr>
              <a:t>- Улучшается психологический климат в классе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33333"/>
                </a:solidFill>
                <a:latin typeface="Times New Roman"/>
                <a:ea typeface="DejaVu Sans"/>
              </a:rPr>
              <a:t>- Снижается уровень тревожности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Рисунок 1"/>
          <p:cNvPicPr/>
          <p:nvPr/>
        </p:nvPicPr>
        <p:blipFill>
          <a:blip r:embed="rId2"/>
          <a:stretch/>
        </p:blipFill>
        <p:spPr>
          <a:xfrm rot="1961400">
            <a:off x="1614240" y="1044360"/>
            <a:ext cx="708120" cy="150876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2"/>
          <p:cNvPicPr/>
          <p:nvPr/>
        </p:nvPicPr>
        <p:blipFill>
          <a:blip r:embed="rId2"/>
          <a:stretch/>
        </p:blipFill>
        <p:spPr>
          <a:xfrm rot="19638000" flipH="1">
            <a:off x="9325440" y="922320"/>
            <a:ext cx="689400" cy="146844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192"/>
          <p:cNvPicPr/>
          <p:nvPr/>
        </p:nvPicPr>
        <p:blipFill>
          <a:blip r:embed="rId3"/>
          <a:stretch/>
        </p:blipFill>
        <p:spPr>
          <a:xfrm>
            <a:off x="3141000" y="2018880"/>
            <a:ext cx="5721840" cy="4577760"/>
          </a:xfrm>
          <a:prstGeom prst="rect">
            <a:avLst/>
          </a:prstGeom>
          <a:ln w="0">
            <a:noFill/>
          </a:ln>
        </p:spPr>
      </p:pic>
      <p:sp>
        <p:nvSpPr>
          <p:cNvPr id="194" name="TextBox 193"/>
          <p:cNvSpPr txBox="1"/>
          <p:nvPr/>
        </p:nvSpPr>
        <p:spPr>
          <a:xfrm>
            <a:off x="1858320" y="428040"/>
            <a:ext cx="7606440" cy="42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400" b="1" strike="noStrike" spc="-1">
                <a:solidFill>
                  <a:srgbClr val="FF0000"/>
                </a:solidFill>
                <a:latin typeface="Times New Roman"/>
                <a:ea typeface="Microsoft YaHei"/>
              </a:rPr>
              <a:t>                    3. Результаты проведённой работы 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Заголовок 5"/>
          <p:cNvSpPr/>
          <p:nvPr/>
        </p:nvSpPr>
        <p:spPr>
          <a:xfrm>
            <a:off x="2941200" y="2745720"/>
            <a:ext cx="6322680" cy="729360"/>
          </a:xfrm>
          <a:prstGeom prst="rect">
            <a:avLst/>
          </a:prstGeom>
          <a:solidFill>
            <a:srgbClr val="F2F2F2"/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Microsoft YaHei"/>
              </a:rPr>
              <a:t> СПАСИБО ЗА ВНИМАНИЕ!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459684" y="778320"/>
            <a:ext cx="9664676" cy="4831200"/>
          </a:xfrm>
          <a:prstGeom prst="rect">
            <a:avLst/>
          </a:prstGeom>
          <a:solidFill>
            <a:srgbClr val="F2F2F2"/>
          </a:solidFill>
          <a:ln w="0">
            <a:solidFill>
              <a:srgbClr val="808080"/>
            </a:solidFill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262626"/>
                </a:solidFill>
                <a:latin typeface="Times New Roman"/>
              </a:rPr>
              <a:t>         План </a:t>
            </a: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</a:rPr>
              <a:t>выступления:</a:t>
            </a:r>
            <a:r>
              <a:rPr sz="2400" dirty="0"/>
              <a:t/>
            </a:r>
            <a:br>
              <a:rPr sz="2400" dirty="0"/>
            </a:br>
            <a:r>
              <a:rPr lang="ru-RU" sz="2400" dirty="0" smtClean="0"/>
              <a:t>   </a:t>
            </a:r>
            <a:r>
              <a:rPr lang="ru-RU" sz="2400" b="0" strike="noStrike" spc="-1" dirty="0" smtClean="0">
                <a:solidFill>
                  <a:srgbClr val="262626"/>
                </a:solidFill>
                <a:latin typeface="Times New Roman"/>
                <a:ea typeface="Microsoft YaHei"/>
              </a:rPr>
              <a:t>1</a:t>
            </a: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.  Особенности  работы в классах с полиэтническим составом учащихся</a:t>
            </a:r>
            <a:r>
              <a:rPr sz="2400" dirty="0"/>
              <a:t/>
            </a:r>
            <a:br>
              <a:rPr sz="2400" dirty="0"/>
            </a:br>
            <a:r>
              <a:rPr lang="ru-RU" sz="2400" dirty="0" smtClean="0"/>
              <a:t>   </a:t>
            </a:r>
            <a:r>
              <a:rPr lang="ru-RU" sz="2400" b="0" strike="noStrike" spc="-1" dirty="0" smtClean="0">
                <a:solidFill>
                  <a:srgbClr val="262626"/>
                </a:solidFill>
                <a:latin typeface="Times New Roman"/>
                <a:ea typeface="Microsoft YaHei"/>
              </a:rPr>
              <a:t>2</a:t>
            </a: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.  Групповая форма работы на уроке.</a:t>
            </a:r>
            <a:r>
              <a:rPr sz="2400" dirty="0"/>
              <a:t/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1) Способ формирования групп</a:t>
            </a:r>
            <a:r>
              <a:rPr sz="2400" dirty="0"/>
              <a:t/>
            </a:r>
            <a:br>
              <a:rPr sz="2400" dirty="0"/>
            </a:b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2) Способ предъявления заданий группам</a:t>
            </a:r>
            <a:r>
              <a:rPr sz="2400" dirty="0"/>
              <a:t/>
            </a:r>
            <a:br>
              <a:rPr sz="2400" dirty="0"/>
            </a:b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3) Организация работы в группе</a:t>
            </a:r>
            <a:r>
              <a:rPr sz="2400" dirty="0"/>
              <a:t/>
            </a:r>
            <a:br>
              <a:rPr sz="2400" dirty="0"/>
            </a:b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4) Проверка готовности групп</a:t>
            </a:r>
            <a:r>
              <a:rPr sz="2400" dirty="0"/>
              <a:t/>
            </a:r>
            <a:br>
              <a:rPr sz="2400" dirty="0"/>
            </a:b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5) Результат, продукт групповой работы</a:t>
            </a:r>
            <a:r>
              <a:rPr sz="2400" dirty="0"/>
              <a:t/>
            </a:r>
            <a:br>
              <a:rPr sz="2400" dirty="0"/>
            </a:b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6) Рефлексия</a:t>
            </a:r>
            <a:r>
              <a:rPr sz="2400" dirty="0"/>
              <a:t/>
            </a:r>
            <a:br>
              <a:rPr sz="2400" dirty="0"/>
            </a:br>
            <a:r>
              <a:rPr sz="2400" dirty="0"/>
              <a:t/>
            </a:r>
            <a:br>
              <a:rPr sz="2400" dirty="0"/>
            </a:br>
            <a:r>
              <a:rPr lang="ru-RU" sz="2400" dirty="0" smtClean="0"/>
              <a:t>   </a:t>
            </a:r>
            <a:r>
              <a:rPr lang="ru-RU" sz="2400" b="0" strike="noStrike" spc="-1" dirty="0" smtClean="0">
                <a:solidFill>
                  <a:srgbClr val="262626"/>
                </a:solidFill>
                <a:latin typeface="Times New Roman"/>
                <a:ea typeface="Microsoft YaHei"/>
              </a:rPr>
              <a:t>3</a:t>
            </a: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  <a:ea typeface="Microsoft YaHei"/>
              </a:rPr>
              <a:t>. Результаты проведённой работы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264680" y="778320"/>
            <a:ext cx="5041800" cy="533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0000"/>
                </a:solidFill>
                <a:latin typeface="Times New Roman"/>
                <a:ea typeface="Microsoft YaHei"/>
              </a:rPr>
              <a:t>1. Особенности работы в классах с         полиэтническим составом                                учащихся </a:t>
            </a:r>
            <a:r>
              <a:rPr sz="2400"/>
              <a:t/>
            </a:r>
            <a:br>
              <a:rPr sz="2400"/>
            </a:b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Microsoft YaHei"/>
              </a:rPr>
              <a:t>Дети полиэтнического контингента часто отличаются усердием исполнительностью, трудолюбием. Большинство из них искренне любят школу, своих одноклассников и учителей. Они очень отзывчивые и благодарные, никогда не откажут в помощи, на них можно положиться.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Рисунок 140"/>
          <p:cNvPicPr/>
          <p:nvPr/>
        </p:nvPicPr>
        <p:blipFill>
          <a:blip r:embed="rId2"/>
          <a:stretch/>
        </p:blipFill>
        <p:spPr>
          <a:xfrm>
            <a:off x="7052760" y="497520"/>
            <a:ext cx="4411080" cy="5881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5"/>
          <p:cNvSpPr/>
          <p:nvPr/>
        </p:nvSpPr>
        <p:spPr>
          <a:xfrm>
            <a:off x="1164960" y="1136880"/>
            <a:ext cx="10179720" cy="6688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  <a:rou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                                                 Способы формирования групп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Стрелка: вниз 10"/>
          <p:cNvSpPr/>
          <p:nvPr/>
        </p:nvSpPr>
        <p:spPr>
          <a:xfrm>
            <a:off x="4063320" y="1806480"/>
            <a:ext cx="700560" cy="22204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B0C8"/>
          </a:solidFill>
          <a:ln>
            <a:solidFill>
              <a:srgbClr val="6C82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Garamond"/>
              <a:ea typeface="DejaVu Sans"/>
            </a:endParaRPr>
          </a:p>
        </p:txBody>
      </p:sp>
      <p:sp>
        <p:nvSpPr>
          <p:cNvPr id="144" name="Стрелка: вниз 11"/>
          <p:cNvSpPr/>
          <p:nvPr/>
        </p:nvSpPr>
        <p:spPr>
          <a:xfrm>
            <a:off x="5947920" y="1806480"/>
            <a:ext cx="700560" cy="31381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B0C8"/>
          </a:solidFill>
          <a:ln>
            <a:solidFill>
              <a:srgbClr val="6C82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Garamond"/>
              <a:ea typeface="DejaVu Sans"/>
            </a:endParaRPr>
          </a:p>
        </p:txBody>
      </p:sp>
      <p:sp>
        <p:nvSpPr>
          <p:cNvPr id="145" name="TextBox 2"/>
          <p:cNvSpPr/>
          <p:nvPr/>
        </p:nvSpPr>
        <p:spPr>
          <a:xfrm>
            <a:off x="4894920" y="5000040"/>
            <a:ext cx="2919240" cy="118692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«Случайная» группа»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Garamond"/>
                <a:ea typeface="DejaVu Sans"/>
              </a:rPr>
              <a:t>Из тех, кто сидит рядом,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Garamond"/>
                <a:ea typeface="DejaVu Sans"/>
              </a:rPr>
              <a:t>по билетикам,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Garamond"/>
                <a:ea typeface="DejaVu Sans"/>
              </a:rPr>
              <a:t>по цветным полоскам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Стрелка: вниз 1"/>
          <p:cNvSpPr/>
          <p:nvPr/>
        </p:nvSpPr>
        <p:spPr>
          <a:xfrm>
            <a:off x="2296440" y="1855080"/>
            <a:ext cx="700560" cy="869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B0C8"/>
          </a:solidFill>
          <a:ln>
            <a:solidFill>
              <a:srgbClr val="6C82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Garamond"/>
              <a:ea typeface="DejaVu Sans"/>
            </a:endParaRPr>
          </a:p>
        </p:txBody>
      </p:sp>
      <p:sp>
        <p:nvSpPr>
          <p:cNvPr id="147" name="Стрелка: вниз 2"/>
          <p:cNvSpPr/>
          <p:nvPr/>
        </p:nvSpPr>
        <p:spPr>
          <a:xfrm>
            <a:off x="10208880" y="1793880"/>
            <a:ext cx="700560" cy="864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B0C8"/>
          </a:solidFill>
          <a:ln>
            <a:solidFill>
              <a:srgbClr val="6C82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Garamond"/>
              <a:ea typeface="DejaVu Sans"/>
            </a:endParaRPr>
          </a:p>
        </p:txBody>
      </p:sp>
      <p:sp>
        <p:nvSpPr>
          <p:cNvPr id="148" name="TextBox 6"/>
          <p:cNvSpPr/>
          <p:nvPr/>
        </p:nvSpPr>
        <p:spPr>
          <a:xfrm>
            <a:off x="8834760" y="2691720"/>
            <a:ext cx="2919240" cy="118692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По интересам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Стрелка: вниз 3"/>
          <p:cNvSpPr/>
          <p:nvPr/>
        </p:nvSpPr>
        <p:spPr>
          <a:xfrm>
            <a:off x="8052120" y="1825560"/>
            <a:ext cx="700560" cy="2502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B0C8"/>
          </a:solidFill>
          <a:ln>
            <a:solidFill>
              <a:srgbClr val="6C829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Garamond"/>
              <a:ea typeface="DejaVu Sans"/>
            </a:endParaRPr>
          </a:p>
        </p:txBody>
      </p:sp>
      <p:sp>
        <p:nvSpPr>
          <p:cNvPr id="150" name="TextBox 8"/>
          <p:cNvSpPr/>
          <p:nvPr/>
        </p:nvSpPr>
        <p:spPr>
          <a:xfrm>
            <a:off x="8380800" y="4328640"/>
            <a:ext cx="2919240" cy="118692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Группа, сформированная капитаном, лидером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Box 10"/>
          <p:cNvSpPr/>
          <p:nvPr/>
        </p:nvSpPr>
        <p:spPr>
          <a:xfrm>
            <a:off x="501120" y="2751840"/>
            <a:ext cx="2919240" cy="118692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Сформирована учителем в соответствии с заданной целью 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Box 1"/>
          <p:cNvSpPr/>
          <p:nvPr/>
        </p:nvSpPr>
        <p:spPr>
          <a:xfrm>
            <a:off x="1619640" y="4217760"/>
            <a:ext cx="2919240" cy="118692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По желанию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Учащиеся сами выбирают, с кем они хотели бы работать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Box 11"/>
          <p:cNvSpPr/>
          <p:nvPr/>
        </p:nvSpPr>
        <p:spPr>
          <a:xfrm>
            <a:off x="3170880" y="560520"/>
            <a:ext cx="59760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2.  Групповая форма работы на уроке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153"/>
          <p:cNvPicPr/>
          <p:nvPr/>
        </p:nvPicPr>
        <p:blipFill>
          <a:blip r:embed="rId2"/>
          <a:stretch/>
        </p:blipFill>
        <p:spPr>
          <a:xfrm>
            <a:off x="777960" y="1848600"/>
            <a:ext cx="5625720" cy="440892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154"/>
          <p:cNvPicPr/>
          <p:nvPr/>
        </p:nvPicPr>
        <p:blipFill>
          <a:blip r:embed="rId3"/>
          <a:srcRect t="15476"/>
          <a:stretch/>
        </p:blipFill>
        <p:spPr>
          <a:xfrm>
            <a:off x="6663600" y="875520"/>
            <a:ext cx="4782600" cy="5479920"/>
          </a:xfrm>
          <a:prstGeom prst="rect">
            <a:avLst/>
          </a:prstGeom>
          <a:ln w="0">
            <a:noFill/>
          </a:ln>
        </p:spPr>
      </p:pic>
      <p:sp>
        <p:nvSpPr>
          <p:cNvPr id="156" name="Заголовок 2"/>
          <p:cNvSpPr/>
          <p:nvPr/>
        </p:nvSpPr>
        <p:spPr>
          <a:xfrm>
            <a:off x="1637640" y="632520"/>
            <a:ext cx="3209760" cy="105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200" b="0" strike="noStrike" spc="-1" dirty="0">
                <a:solidFill>
                  <a:srgbClr val="262626"/>
                </a:solidFill>
                <a:latin typeface="Times New Roman"/>
              </a:rPr>
              <a:t>     </a:t>
            </a:r>
            <a:r>
              <a:rPr lang="ru-RU" sz="2400" b="0" strike="noStrike" spc="-1" dirty="0">
                <a:solidFill>
                  <a:srgbClr val="262626"/>
                </a:solidFill>
                <a:latin typeface="Times New Roman"/>
              </a:rPr>
              <a:t>«Случайная группа»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2470680" y="600120"/>
            <a:ext cx="6866280" cy="87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200" b="0" strike="noStrike" spc="-1">
                <a:solidFill>
                  <a:srgbClr val="262626"/>
                </a:solidFill>
                <a:latin typeface="Times New Roman"/>
              </a:rPr>
              <a:t> 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3"/>
          <p:cNvSpPr/>
          <p:nvPr/>
        </p:nvSpPr>
        <p:spPr>
          <a:xfrm>
            <a:off x="3170880" y="560520"/>
            <a:ext cx="59760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9" name="TextBox 12"/>
          <p:cNvSpPr/>
          <p:nvPr/>
        </p:nvSpPr>
        <p:spPr>
          <a:xfrm>
            <a:off x="1229760" y="553320"/>
            <a:ext cx="10179720" cy="3986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  <a:rou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                                         Способы предъявления заданий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группам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Заголовок 3"/>
          <p:cNvSpPr/>
          <p:nvPr/>
        </p:nvSpPr>
        <p:spPr>
          <a:xfrm>
            <a:off x="726840" y="1686240"/>
            <a:ext cx="4655520" cy="4474440"/>
          </a:xfrm>
          <a:prstGeom prst="rect">
            <a:avLst/>
          </a:prstGeom>
          <a:solidFill>
            <a:srgbClr val="F2F2F2"/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Microsoft YaHei"/>
              </a:rPr>
              <a:t>1. Задания разные для всех групп</a:t>
            </a: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Microsoft YaHei"/>
              </a:rPr>
              <a:t>2. Разноуровневые задания для всех в группе</a:t>
            </a: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Microsoft YaHei"/>
              </a:rPr>
              <a:t>3. Индивидуальные задания сильным</a:t>
            </a: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Microsoft YaHei"/>
              </a:rPr>
              <a:t>4. Назначить помощников учителя</a:t>
            </a: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Microsoft YaHei"/>
              </a:rPr>
              <a:t>5. Распределяют задания в группе сами ученики или учитель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Рисунок 160"/>
          <p:cNvPicPr/>
          <p:nvPr/>
        </p:nvPicPr>
        <p:blipFill>
          <a:blip r:embed="rId2"/>
          <a:stretch/>
        </p:blipFill>
        <p:spPr>
          <a:xfrm>
            <a:off x="5638680" y="1735920"/>
            <a:ext cx="5812560" cy="440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962280" y="642600"/>
            <a:ext cx="1964880" cy="4051864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На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каждую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группу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выдаётся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папка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с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заданиями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. В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ней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задания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для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каждого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в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группе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по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цветам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-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каждый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цвет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-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свой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Garamond"/>
              </a:rPr>
              <a:t>уровень</a:t>
            </a:r>
            <a:r>
              <a:rPr lang="en-US" sz="2400" b="0" strike="noStrike" spc="-1" dirty="0">
                <a:solidFill>
                  <a:srgbClr val="000000"/>
                </a:solidFill>
                <a:latin typeface="Garamond"/>
              </a:rPr>
              <a:t>.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Рисунок 162"/>
          <p:cNvPicPr/>
          <p:nvPr/>
        </p:nvPicPr>
        <p:blipFill>
          <a:blip r:embed="rId2"/>
          <a:stretch/>
        </p:blipFill>
        <p:spPr>
          <a:xfrm>
            <a:off x="3742920" y="657360"/>
            <a:ext cx="7410960" cy="555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778320" y="1670040"/>
            <a:ext cx="3900240" cy="439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0" strike="noStrike" spc="-1">
                <a:solidFill>
                  <a:srgbClr val="262626"/>
                </a:solidFill>
                <a:latin typeface="Times New Roman"/>
              </a:rPr>
              <a:t>Для работы в группе есть свои правила. 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0" strike="noStrike" spc="-1">
                <a:solidFill>
                  <a:srgbClr val="262626"/>
                </a:solidFill>
                <a:latin typeface="Times New Roman"/>
              </a:rPr>
              <a:t>1. Выбрать отвечающего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0" strike="noStrike" spc="-1">
                <a:solidFill>
                  <a:srgbClr val="262626"/>
                </a:solidFill>
                <a:latin typeface="Times New Roman"/>
              </a:rPr>
              <a:t>2. Работать должен каждый на общий результат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0" strike="noStrike" spc="-1">
                <a:solidFill>
                  <a:srgbClr val="262626"/>
                </a:solidFill>
                <a:latin typeface="Times New Roman"/>
              </a:rPr>
              <a:t>3. Работать в группе нужно тихо, не мешать другим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0" strike="noStrike" spc="-1">
                <a:solidFill>
                  <a:srgbClr val="262626"/>
                </a:solidFill>
                <a:latin typeface="Times New Roman"/>
              </a:rPr>
              <a:t>4. Один говорит, другие слушают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0" strike="noStrike" spc="-1">
                <a:solidFill>
                  <a:srgbClr val="262626"/>
                </a:solidFill>
                <a:latin typeface="Times New Roman"/>
              </a:rPr>
              <a:t>5. Своё несогласие высказывать вежливо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0" strike="noStrike" spc="-1">
                <a:solidFill>
                  <a:srgbClr val="262626"/>
                </a:solidFill>
                <a:latin typeface="Times New Roman"/>
              </a:rPr>
              <a:t>6. Если не понял, переспроси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xtBox 7"/>
          <p:cNvSpPr/>
          <p:nvPr/>
        </p:nvSpPr>
        <p:spPr>
          <a:xfrm>
            <a:off x="5329440" y="4232160"/>
            <a:ext cx="632628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sz="2200"/>
              <a:t/>
            </a:r>
            <a:br>
              <a:rPr sz="2200"/>
            </a:b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Box 13"/>
          <p:cNvSpPr/>
          <p:nvPr/>
        </p:nvSpPr>
        <p:spPr>
          <a:xfrm>
            <a:off x="729720" y="553320"/>
            <a:ext cx="4020480" cy="6688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  <a:rou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       Организация работы в группе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Рисунок 166"/>
          <p:cNvPicPr/>
          <p:nvPr/>
        </p:nvPicPr>
        <p:blipFill>
          <a:blip r:embed="rId2"/>
          <a:stretch/>
        </p:blipFill>
        <p:spPr>
          <a:xfrm>
            <a:off x="5259240" y="1029600"/>
            <a:ext cx="6184080" cy="463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Box 3"/>
          <p:cNvSpPr/>
          <p:nvPr/>
        </p:nvSpPr>
        <p:spPr>
          <a:xfrm>
            <a:off x="781560" y="442440"/>
            <a:ext cx="8907480" cy="7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69" name="TextBox 15"/>
          <p:cNvSpPr/>
          <p:nvPr/>
        </p:nvSpPr>
        <p:spPr>
          <a:xfrm>
            <a:off x="974520" y="867960"/>
            <a:ext cx="4064760" cy="6688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  <a:rou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       Проверка готовности групп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Рисунок 169"/>
          <p:cNvPicPr/>
          <p:nvPr/>
        </p:nvPicPr>
        <p:blipFill>
          <a:blip r:embed="rId2"/>
          <a:srcRect l="-1081" t="-39" r="1783"/>
          <a:stretch/>
        </p:blipFill>
        <p:spPr>
          <a:xfrm>
            <a:off x="789120" y="2320200"/>
            <a:ext cx="5199480" cy="3928320"/>
          </a:xfrm>
          <a:prstGeom prst="rect">
            <a:avLst/>
          </a:prstGeom>
          <a:ln w="0">
            <a:noFill/>
          </a:ln>
        </p:spPr>
      </p:pic>
      <p:pic>
        <p:nvPicPr>
          <p:cNvPr id="171" name="Рисунок 170"/>
          <p:cNvPicPr/>
          <p:nvPr/>
        </p:nvPicPr>
        <p:blipFill>
          <a:blip r:embed="rId3"/>
          <a:stretch/>
        </p:blipFill>
        <p:spPr>
          <a:xfrm>
            <a:off x="6354000" y="2320200"/>
            <a:ext cx="5155560" cy="386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Савон">
  <a:themeElements>
    <a:clrScheme name="Savon">
      <a:dk1>
        <a:srgbClr val="000000"/>
      </a:dk1>
      <a:lt1>
        <a:srgbClr val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авон">
  <a:themeElements>
    <a:clrScheme name="Savon">
      <a:dk1>
        <a:srgbClr val="000000"/>
      </a:dk1>
      <a:lt1>
        <a:srgbClr val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авон">
  <a:themeElements>
    <a:clrScheme name="Savon">
      <a:dk1>
        <a:srgbClr val="000000"/>
      </a:dk1>
      <a:lt1>
        <a:srgbClr val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966</TotalTime>
  <Words>287</Words>
  <Application>Microsoft Office PowerPoint</Application>
  <PresentationFormat>Широкоэкранный</PresentationFormat>
  <Paragraphs>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Microsoft YaHei</vt:lpstr>
      <vt:lpstr>Arial</vt:lpstr>
      <vt:lpstr>Calibri</vt:lpstr>
      <vt:lpstr>DejaVu Sans</vt:lpstr>
      <vt:lpstr>Garamond</vt:lpstr>
      <vt:lpstr>Symbol</vt:lpstr>
      <vt:lpstr>Times New Roman</vt:lpstr>
      <vt:lpstr>Wingdings</vt:lpstr>
      <vt:lpstr>Савон</vt:lpstr>
      <vt:lpstr>Савон</vt:lpstr>
      <vt:lpstr>Савон</vt:lpstr>
      <vt:lpstr>Презентация PowerPoint</vt:lpstr>
      <vt:lpstr>         План выступления:    1.  Особенности  работы в классах с полиэтническим составом учащихся    2.  Групповая форма работы на уроке.  1) Способ формирования групп 2) Способ предъявления заданий группам 3) Организация работы в группе 4) Проверка готовности групп 5) Результат, продукт групповой работы 6) Рефлексия     3. Результаты проведённой работы</vt:lpstr>
      <vt:lpstr>1. Особенности работы в классах с         полиэтническим составом                                учащихся   Дети полиэтнического контингента часто отличаются усердием исполнительностью, трудолюбием. Большинство из них искренне любят школу, своих одноклассников и учителей. Они очень отзывчивые и благодарные, никогда не откажут в помощи, на них можно положиться.</vt:lpstr>
      <vt:lpstr>Презентация PowerPoint</vt:lpstr>
      <vt:lpstr>Презентация PowerPoint</vt:lpstr>
      <vt:lpstr> </vt:lpstr>
      <vt:lpstr>На каждую группу выдаётся папка с заданиями. В ней  задания для каждого в группе по цветам- каждый цвет -свой уровень.</vt:lpstr>
      <vt:lpstr>Для работы в группе есть свои правила.   1. Выбрать отвечающего 2. Работать должен каждый на общий результат 3. Работать в группе нужно тихо, не мешать другим 4. Один говорит, другие слушают 5. Своё несогласие высказывать вежливо 6. Если не понял, переспроси</vt:lpstr>
      <vt:lpstr>Презентация PowerPoint</vt:lpstr>
      <vt:lpstr>Презентация PowerPoint</vt:lpstr>
      <vt:lpstr>   Рефлексия</vt:lpstr>
      <vt:lpstr>Минусы и плюсы применения групповой формы работы в классе с полиэтническим составом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subject/>
  <dc:creator>User</dc:creator>
  <dc:description/>
  <cp:lastModifiedBy>Компьютер №118</cp:lastModifiedBy>
  <cp:revision>5</cp:revision>
  <dcterms:created xsi:type="dcterms:W3CDTF">2022-01-27T15:01:18Z</dcterms:created>
  <dcterms:modified xsi:type="dcterms:W3CDTF">2024-04-22T05:14:29Z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14</vt:i4>
  </property>
</Properties>
</file>